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3" r:id="rId2"/>
    <p:sldId id="440" r:id="rId3"/>
    <p:sldId id="486" r:id="rId4"/>
    <p:sldId id="485" r:id="rId5"/>
    <p:sldId id="442" r:id="rId6"/>
    <p:sldId id="480" r:id="rId7"/>
    <p:sldId id="474" r:id="rId8"/>
    <p:sldId id="481" r:id="rId9"/>
    <p:sldId id="482" r:id="rId10"/>
    <p:sldId id="475" r:id="rId11"/>
    <p:sldId id="476" r:id="rId12"/>
    <p:sldId id="477" r:id="rId13"/>
    <p:sldId id="483" r:id="rId14"/>
    <p:sldId id="478" r:id="rId15"/>
    <p:sldId id="484" r:id="rId16"/>
    <p:sldId id="479" r:id="rId17"/>
    <p:sldId id="261" r:id="rId18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8EEE-8507-8DF9-30C3-A49EC150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FC0B7-7810-77A3-0126-707B3C51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49D2-1325-E2F8-9EBD-EDF57539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37B8-D0CF-133B-52FC-6E6015EE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A714-671F-6A5D-0A82-22527ECA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8549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5E7B-5C9D-A6AE-D019-C6C6E356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FC6A2-50FB-D390-9B28-D472CC18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BDFA-FB65-DD21-72BE-028F3945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4D37-44C6-B327-7357-8B122155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CF1-DBBB-D921-5E26-37B4C07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891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E0420-4E33-3A9D-CDF7-1B640F73E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EA784-9B91-9F4E-8F1C-0DC3FE98F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B8FC9-E882-E351-8156-F3528B6E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279BD-7603-8AEA-B7B5-3EEDFFE5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9A8D-7AFD-5F4C-5B2E-5C7BEB23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4056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BEBC-544F-31D6-5327-35382AE0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A543A-5D3F-1C28-D501-885C1AD90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3B8C-8085-02BE-3F29-6D3D42F1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DF1C-2BCB-7827-EEE8-CEE93439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4F13-42B9-3BED-98E2-89A9DF1E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4042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0E85-C21D-B4B7-6728-779A12DE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9D75-BAAE-4FDA-4DF8-9FE1A936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CDF6-E179-D7E5-83AC-FF51AC28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661-47CC-42CE-E6B2-C8D5A178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898C-E7C6-281A-2F8B-AFFF4518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498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C994-855A-F872-36CD-B6974BCB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443E-86E9-60F5-66E0-3CA90720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0AA1-B36A-89C8-97A6-3BF4FB7A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7CC3-3B62-EE6C-EAC5-E2D3AEF4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553EC-D625-B241-5E78-BE39A5D6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AA87A-3EA5-2228-E280-84886583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114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05EF-6C56-E345-1C46-0B9FFA4B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646ED-53B0-B5FE-E978-37D6B707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379DC-9832-41E8-6F71-067D530C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7514A-10F8-9DA7-F24C-50BC392D3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2B7E-273A-7BB3-8D50-2B3466AC9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ED8DD-6FFA-B0D3-DF9C-2C2149AD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09233-9904-04A4-FB39-7B4BDEE1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77151-4673-484B-984F-DCDB45A6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774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CCE2-228D-2297-5B97-87C57CFD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20F50-E772-3F93-7F5C-12AD6721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A202-6D21-F1A4-C960-A8DBF32E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CD3F3-C60B-2D02-EAEE-C32FE450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6750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73D17-8E66-5E5D-28C1-284FC391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2EC56-F0FB-FA10-6120-E95C038A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BAECF-85F7-DB11-8C57-1442021F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723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C9E4-5B70-63B6-7305-4D9A5E4A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A95A-FE3A-1E0D-5703-4BFC4120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E8A2C-E651-1C71-9329-A4647D039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22804-2799-FAB4-DAD3-AB74E67A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135E0-8B39-FF90-4482-40272966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1BD97-BF6A-60FB-472E-FCE881CD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094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1834-92ED-820A-D127-3B8447D3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5EA97-2C8B-9D4F-614C-8FEDF7033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D4F7D-A83A-0275-4727-EE34F743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56208-5860-4DB8-554B-0ABAB6E9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8406B-5127-85C1-CD62-DDBB212E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F9523-94F6-D194-5AC4-C5D4E28D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8773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7DB49-AA7E-56D4-2544-049D1FD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3A6-009F-AEAC-1FC7-FE8107B03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1464-76DC-61D0-C4E3-260A134B6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95B7-1916-8A4B-881E-9785FBC4DEBC}" type="datetimeFigureOut">
              <a:rPr lang="en-CO" smtClean="0"/>
              <a:t>24/08/23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82B2D-632D-98FC-8CF4-3345D1430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9E80E-E6C8-FC83-4B93-2F1A60DFE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DC7D-2843-E242-97D1-3C39777679D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4342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3596BD-37A8-BC4F-BE25-AEFF97AC4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1"/>
          <a:stretch/>
        </p:blipFill>
        <p:spPr>
          <a:xfrm>
            <a:off x="0" y="0"/>
            <a:ext cx="511386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34E0F8-E61B-934D-9644-210E416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83" y="5847787"/>
            <a:ext cx="2166394" cy="5689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12666B-EC5A-AA47-BDF2-9CFD31CB10DB}"/>
              </a:ext>
            </a:extLst>
          </p:cNvPr>
          <p:cNvSpPr txBox="1"/>
          <p:nvPr/>
        </p:nvSpPr>
        <p:spPr>
          <a:xfrm>
            <a:off x="5780117" y="301681"/>
            <a:ext cx="5616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 de participación, diálogo e interlocución social de la Operación Catastral Multipropósito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FD6EF5-AB81-1C42-B009-6120252F7C3C}"/>
              </a:ext>
            </a:extLst>
          </p:cNvPr>
          <p:cNvSpPr txBox="1"/>
          <p:nvPr/>
        </p:nvSpPr>
        <p:spPr>
          <a:xfrm>
            <a:off x="6678592" y="2512237"/>
            <a:ext cx="3842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Equipo Social-Ambiental</a:t>
            </a:r>
          </a:p>
          <a:p>
            <a:pPr algn="ctr"/>
            <a:r>
              <a:rPr lang="es-CO" sz="2400" dirty="0"/>
              <a:t>Subdirección de Proyectos-DGC</a:t>
            </a:r>
          </a:p>
          <a:p>
            <a:pPr algn="ctr"/>
            <a:r>
              <a:rPr lang="es-CO" sz="2400" dirty="0"/>
              <a:t>Agosto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44CD18-ED86-A413-5158-AC362EEA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097" y="4554779"/>
            <a:ext cx="1786767" cy="8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3380921" y="541074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1 (Etapa operativa)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3B531EF6-DDCB-49A1-7A74-862781D16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921" y="1543503"/>
            <a:ext cx="5087412" cy="37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3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3427150" y="541074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1 (Etapa operativa)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905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5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“Mesa Intercultural 2” (Municipal)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Convocatoria: organizaciones sociales, Juntas de Acción Comunal, Líderes y Lideresas, Autoridades Tradicionales de Pueblos y Comunidades Étnicas.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Socialización del Modelo Operativo: tiempos de la operación catastral multipropósito, matriz de riesgos comunitarios. </a:t>
            </a:r>
            <a:endParaRPr lang="en-CO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 </a:t>
            </a:r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riesgos comunitarios. </a:t>
            </a:r>
          </a:p>
          <a:p>
            <a:pPr lvl="0"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 Informe de interlocución. 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Cartografía social</a:t>
            </a:r>
            <a:endParaRPr lang="en-CO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7.1. </a:t>
            </a:r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la malla predial que compone cada UIT. </a:t>
            </a:r>
            <a:endParaRPr lang="en-CO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7.2. </a:t>
            </a:r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riesgos y posibles acciones de mitigación. </a:t>
            </a:r>
            <a:endParaRPr lang="en-CO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7.3. </a:t>
            </a:r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preliminar de posibles informalidades y segregaciones prediales. </a:t>
            </a:r>
            <a:endParaRPr lang="en-CO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25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7.4. Concertación-</a:t>
            </a:r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ajuste al Plan Operativo y UIT’s.-Acta de acuerdos 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5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5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nacional:  acompaña y valida. Para el caso de municipios con alta complejidad, el equipo nacional asumirá el apoyo de 6 (6.1., 6.2.),7 (7.1.-7.4). 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5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5,6 (6.1., 6.2.),7 (7.1.-7.4).</a:t>
            </a:r>
            <a:endParaRPr lang="en-CO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7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3427150" y="541074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2 (Etapa operativa)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C6986D4A-9B4A-4C18-99B9-D706A631F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49" y="1466572"/>
            <a:ext cx="5043639" cy="37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9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Interlocución nivel 2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Convocatoria: WhatsApp, llamadas, perifoneo, cuñas radiales, volateo-Plan de Medios.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Socialización: contexto general de la política pública de </a:t>
            </a:r>
            <a:r>
              <a:rPr lang="es-ES_tradnl" sz="1800" kern="1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C.M.,tiempos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ingreso por vereda y por zonas de tratamiento operativo.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10.. </a:t>
            </a:r>
            <a:r>
              <a:rPr lang="es-ES_tradnl" sz="1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Cartografía social con enfoque predial</a:t>
            </a:r>
            <a:endParaRPr lang="en-C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10.1. Identificar segregaciones y divisiones: posibles polígonos nuevos derivados de transacciones inmobiliarias. </a:t>
            </a: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10.2. Corroborar interesados. </a:t>
            </a:r>
            <a:endParaRPr lang="en-C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posibles informalidades: posibles polígonos nuevos no inscritos en catastro y/o sin registro en la SNR. </a:t>
            </a: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10.4. Caracterización social, identificación de comunidad que requiere tratamiento con enfoque diferencial etario y con movilidad reducida.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nacional: acompaña y valida. Para el caso de municipios con alta complejidad, el equipo nacional asumirá el apoyo.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8, 9, 10 (10.1-10.4).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8">
            <a:extLst>
              <a:ext uri="{FF2B5EF4-FFF2-40B4-BE49-F238E27FC236}">
                <a16:creationId xmlns:a16="http://schemas.microsoft.com/office/drawing/2014/main" id="{390F6A58-32D7-2BF8-02B1-3CE464F2E46F}"/>
              </a:ext>
            </a:extLst>
          </p:cNvPr>
          <p:cNvSpPr txBox="1"/>
          <p:nvPr/>
        </p:nvSpPr>
        <p:spPr>
          <a:xfrm>
            <a:off x="3427150" y="541074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2 (Etapa operativa)</a:t>
            </a:r>
          </a:p>
        </p:txBody>
      </p:sp>
    </p:spTree>
    <p:extLst>
      <p:ext uri="{BB962C8B-B14F-4D97-AF65-F5344CB8AC3E}">
        <p14:creationId xmlns:p14="http://schemas.microsoft.com/office/powerpoint/2010/main" val="365838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4322889" y="426581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3</a:t>
            </a:r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773680A8-F6B8-30A6-EF74-80557DAB0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877" y="1621723"/>
            <a:ext cx="4070350" cy="34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4322889" y="426581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3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Interlocución nivel </a:t>
            </a:r>
            <a:r>
              <a:rPr lang="es-ES_tradnl" sz="18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(por vereda o Unidad de Intervención)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s-ES_tradnl" sz="1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iempos de ingreso, recomendaciones para alistar los predios</a:t>
            </a:r>
            <a:r>
              <a:rPr lang="es-ES_tradnl" sz="1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recolección de información predial.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nacional: acompaña y valida. Para el caso de municipios con alta complejidad, el equipo nacional asumirá el apoyo.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11,12.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3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4322889" y="426581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4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Interlocución nivel 4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es-ES_tradnl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Convocatoria y logística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Cierre proceso.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nacional, equipo de relacionamiento del ciudadano, DT: 14.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13.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475A04-3BC8-20D9-B26A-C4508E3A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68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E68A50-BD3F-BBBC-8AD1-28BD3E05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13" y="3079946"/>
            <a:ext cx="3491726" cy="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F1DE06-7C77-D2C4-CEF3-255F0F6D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03" y="-146808"/>
            <a:ext cx="12296503" cy="692667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9F42ED-15B5-2137-2C44-82D3F490AFE5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F510D5-3410-752A-08D5-DC8996A6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AA0307-7254-7857-AEA5-AC32F2E7B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" t="20053" r="6447" b="18172"/>
          <a:stretch/>
        </p:blipFill>
        <p:spPr>
          <a:xfrm>
            <a:off x="11090386" y="286514"/>
            <a:ext cx="820059" cy="43690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CBB63E6-6440-B398-CAA3-2073CD88B01F}"/>
              </a:ext>
            </a:extLst>
          </p:cNvPr>
          <p:cNvSpPr txBox="1"/>
          <p:nvPr/>
        </p:nvSpPr>
        <p:spPr>
          <a:xfrm>
            <a:off x="1262085" y="3111492"/>
            <a:ext cx="7763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PND: Colombia Potencia </a:t>
            </a:r>
            <a:r>
              <a:rPr lang="es-CO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Mundal</a:t>
            </a:r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vida.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F2F20E-D33E-FF2D-EF5F-6BE3B6DD88AE}"/>
              </a:ext>
            </a:extLst>
          </p:cNvPr>
          <p:cNvSpPr txBox="1"/>
          <p:nvPr/>
        </p:nvSpPr>
        <p:spPr>
          <a:xfrm>
            <a:off x="1073903" y="1172500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265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 rot="10800000" flipV="1">
            <a:off x="1178229" y="1237018"/>
            <a:ext cx="1012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2294 de 2023-Plan Nacional de Desarrollo “Colombia Potencia Mundial de la Vida”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556607" y="2322305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45: </a:t>
            </a:r>
          </a:p>
          <a:p>
            <a:pPr algn="just"/>
            <a:endParaRPr lang="es-ES" sz="1800" b="1" kern="1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-Mecanismos y disposiciones especiales con enfoque intercultural para la gestión catastral multipropósito en territorios y territorialidades étnicas (esquema diferencial regulado con el gobierno y en concertación con autoridades étnicas).</a:t>
            </a:r>
          </a:p>
          <a:p>
            <a:pPr algn="just"/>
            <a:r>
              <a:rPr lang="es-E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-Gestión catastral multipropósito en territorios y territorialidades étnicas: los operadores catastrales para territorios formalizados podrán ser étnicos.  </a:t>
            </a:r>
          </a:p>
          <a:p>
            <a:pPr algn="just"/>
            <a:r>
              <a:rPr lang="es-ES" sz="18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-Para los territorios étnicos no formalizados, la operación catastral multipropósito será intercultural y se coordinará con las autoridades étnicas.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1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F1DE06-7C77-D2C4-CEF3-255F0F6D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52" y="286514"/>
            <a:ext cx="12296503" cy="692667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9F42ED-15B5-2137-2C44-82D3F490AFE5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F510D5-3410-752A-08D5-DC8996A6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AA0307-7254-7857-AEA5-AC32F2E7B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" t="20053" r="6447" b="18172"/>
          <a:stretch/>
        </p:blipFill>
        <p:spPr>
          <a:xfrm>
            <a:off x="11090386" y="286514"/>
            <a:ext cx="820059" cy="43690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CBB63E6-6440-B398-CAA3-2073CD88B01F}"/>
              </a:ext>
            </a:extLst>
          </p:cNvPr>
          <p:cNvSpPr txBox="1"/>
          <p:nvPr/>
        </p:nvSpPr>
        <p:spPr>
          <a:xfrm>
            <a:off x="1262085" y="3111492"/>
            <a:ext cx="7763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del procedimiento de participación, diálogo e interlocución social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F2F20E-D33E-FF2D-EF5F-6BE3B6DD88AE}"/>
              </a:ext>
            </a:extLst>
          </p:cNvPr>
          <p:cNvSpPr txBox="1"/>
          <p:nvPr/>
        </p:nvSpPr>
        <p:spPr>
          <a:xfrm>
            <a:off x="1073903" y="1172500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834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2378475" y="366751"/>
            <a:ext cx="699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 de diálogo e interlocución social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7BD6CC1-0A0D-AB47-8928-6570EBA45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95" y="1604317"/>
            <a:ext cx="11873409" cy="42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F1DE06-7C77-D2C4-CEF3-255F0F6D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52" y="-68677"/>
            <a:ext cx="12296503" cy="692667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9F42ED-15B5-2137-2C44-82D3F490AFE5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F510D5-3410-752A-08D5-DC8996A6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AA0307-7254-7857-AEA5-AC32F2E7B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" t="20053" r="6447" b="18172"/>
          <a:stretch/>
        </p:blipFill>
        <p:spPr>
          <a:xfrm>
            <a:off x="11090386" y="286514"/>
            <a:ext cx="820059" cy="43690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CBB63E6-6440-B398-CAA3-2073CD88B01F}"/>
              </a:ext>
            </a:extLst>
          </p:cNvPr>
          <p:cNvSpPr txBox="1"/>
          <p:nvPr/>
        </p:nvSpPr>
        <p:spPr>
          <a:xfrm>
            <a:off x="1262085" y="3111492"/>
            <a:ext cx="776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a paso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F2F20E-D33E-FF2D-EF5F-6BE3B6DD88AE}"/>
              </a:ext>
            </a:extLst>
          </p:cNvPr>
          <p:cNvSpPr txBox="1"/>
          <p:nvPr/>
        </p:nvSpPr>
        <p:spPr>
          <a:xfrm>
            <a:off x="1073903" y="1172500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987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45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4322889" y="426581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o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49AA84B5-1A83-2A70-2497-6F4C942EE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888" y="1105726"/>
            <a:ext cx="4506760" cy="48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3053650" y="672577"/>
            <a:ext cx="659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o (Etapa pre-operativa)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1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“Mesa Institucional” (municipal)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institucional: alcaldía, ministerio público, Fuerza Pública, Consejo Municipal.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Socialización: Generalidades de la política pública de C.M., generalidades del proceso de participación.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 de acuerdos-Acta de acuerdos (acompañamiento, apoyo, logísticos).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Ruta de alistamiento institucional municipal (viene de la ruta implementada por el equipo de Fortalecimiento Fiscal de la Subdirección General).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none" strike="noStrike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nacional:  1, 2, 2.1., 2.2.-Plan de comunicaciones.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acompaña.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7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38"/>
            <a:ext cx="12192882" cy="69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618" y="426581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6E87D27-89FE-1060-6E50-8DE986BE54E7}"/>
              </a:ext>
            </a:extLst>
          </p:cNvPr>
          <p:cNvSpPr txBox="1">
            <a:spLocks/>
          </p:cNvSpPr>
          <p:nvPr/>
        </p:nvSpPr>
        <p:spPr>
          <a:xfrm>
            <a:off x="472966" y="1349738"/>
            <a:ext cx="11077903" cy="363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2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“Mesa Intercultural 1” (municipal)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Convocatoria comunitaria: organizaciones sociales, Juntas de Acción Comunal, Líderes y Lideresas, Autoridades Tradicionales de Pueblos y Comunidades Étnicas. </a:t>
            </a:r>
            <a:endParaRPr lang="en-C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 Comunitario: contexto política pública del C.M., generalidades de la operación catastral multipropósito en el municipio, resolución de dudas y manejo de expectativas, apertura de la </a:t>
            </a:r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Intercultural de Catastro Multipropósito para </a:t>
            </a:r>
            <a:r>
              <a:rPr lang="es-ES_tradnl" sz="1800" b="1" i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auxiliares de campo </a:t>
            </a:r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_tradnl" sz="1800" b="1" i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promotores comunitarios</a:t>
            </a:r>
            <a:r>
              <a:rPr lang="es-ES_tradnl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O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mapa de actores. </a:t>
            </a:r>
            <a:endParaRPr lang="en-C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</a:t>
            </a:r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interlocución.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nacional:  3,4. 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u="sng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local: 4.1., 4.2.</a:t>
            </a:r>
            <a:endParaRPr lang="en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8">
            <a:extLst>
              <a:ext uri="{FF2B5EF4-FFF2-40B4-BE49-F238E27FC236}">
                <a16:creationId xmlns:a16="http://schemas.microsoft.com/office/drawing/2014/main" id="{6FD4B3B5-2FB5-ADDA-C4E9-1FD304543C53}"/>
              </a:ext>
            </a:extLst>
          </p:cNvPr>
          <p:cNvSpPr txBox="1"/>
          <p:nvPr/>
        </p:nvSpPr>
        <p:spPr>
          <a:xfrm>
            <a:off x="3053650" y="672577"/>
            <a:ext cx="659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Interlocución Nivel o (Etapa pre-operativa)</a:t>
            </a:r>
          </a:p>
        </p:txBody>
      </p:sp>
    </p:spTree>
    <p:extLst>
      <p:ext uri="{BB962C8B-B14F-4D97-AF65-F5344CB8AC3E}">
        <p14:creationId xmlns:p14="http://schemas.microsoft.com/office/powerpoint/2010/main" val="427903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935FE937CC44A81A239EBC6B069CB" ma:contentTypeVersion="21" ma:contentTypeDescription="Crear nuevo documento." ma:contentTypeScope="" ma:versionID="79b67a81efd44833697e7b053aad0a4f">
  <xsd:schema xmlns:xsd="http://www.w3.org/2001/XMLSchema" xmlns:xs="http://www.w3.org/2001/XMLSchema" xmlns:p="http://schemas.microsoft.com/office/2006/metadata/properties" xmlns:ns2="15874288-9c05-4512-af73-af19acb22242" xmlns:ns3="aa097590-d719-463d-98ca-493a258f97ac" targetNamespace="http://schemas.microsoft.com/office/2006/metadata/properties" ma:root="true" ma:fieldsID="b6147a03f476bc7309afe00095a5ad2b" ns2:_="" ns3:_="">
    <xsd:import namespace="15874288-9c05-4512-af73-af19acb22242"/>
    <xsd:import namespace="aa097590-d719-463d-98ca-493a258f97ac"/>
    <xsd:element name="properties">
      <xsd:complexType>
        <xsd:sequence>
          <xsd:element name="documentManagement">
            <xsd:complexType>
              <xsd:all>
                <xsd:element ref="ns2:Sync" minOccurs="0"/>
                <xsd:element ref="ns2:Activity" minOccurs="0"/>
                <xsd:element ref="ns2:Process" minOccurs="0"/>
                <xsd:element ref="ns2:Type_x0020_of_x0020_Content" minOccurs="0"/>
                <xsd:element ref="ns2:Document_x0020_State" minOccurs="0"/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74288-9c05-4512-af73-af19acb22242" elementFormDefault="qualified">
    <xsd:import namespace="http://schemas.microsoft.com/office/2006/documentManagement/types"/>
    <xsd:import namespace="http://schemas.microsoft.com/office/infopath/2007/PartnerControls"/>
    <xsd:element name="Sync" ma:index="8" nillable="true" ma:displayName="Sync to GINA" ma:indexed="true" ma:internalName="Sync">
      <xsd:simpleType>
        <xsd:restriction base="dms:Boolean"/>
      </xsd:simpleType>
    </xsd:element>
    <xsd:element name="Activity" ma:index="9" nillable="true" ma:displayName="Activity" ma:format="Dropdown" ma:list="eba6a976-96ce-434b-837a-ee1932ead35d" ma:internalName="Activity" ma:showField="Title">
      <xsd:simpleType>
        <xsd:restriction base="dms:Lookup"/>
      </xsd:simpleType>
    </xsd:element>
    <xsd:element name="Process" ma:index="10" nillable="true" ma:displayName="Process" ma:list="eba6a976-96ce-434b-837a-ee1932ead35d" ma:internalName="Process" ma:readOnly="true" ma:showField="ProcessCalc" ma:web="aa097590-d719-463d-98ca-493a258f97ac">
      <xsd:simpleType>
        <xsd:restriction base="dms:Lookup"/>
      </xsd:simpleType>
    </xsd:element>
    <xsd:element name="Type_x0020_of_x0020_Content" ma:index="11" nillable="true" ma:displayName="Type of Content" ma:list="5e1d811e-5315-4c02-b324-baa2cd0e9863" ma:internalName="Type_x0020_of_x0020_Content" ma:showField="Title">
      <xsd:simpleType>
        <xsd:restriction base="dms:Lookup"/>
      </xsd:simpleType>
    </xsd:element>
    <xsd:element name="Document_x0020_State" ma:index="12" nillable="true" ma:displayName="Document State" ma:list="d8a5a0fc-3ad3-4000-88a4-9cb5116d15fc" ma:internalName="Document_x0020_Stat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7dcd140-a7a7-46ce-917b-3d7f1aba0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7590-d719-463d-98ca-493a258f97a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19b631-21b6-4eef-9662-1dc37837215e}" ma:internalName="TaxCatchAll" ma:showField="CatchAllData" ma:web="aa097590-d719-463d-98ca-493a258f9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AC058-4905-49C1-BD42-FC83186FC111}"/>
</file>

<file path=customXml/itemProps2.xml><?xml version="1.0" encoding="utf-8"?>
<ds:datastoreItem xmlns:ds="http://schemas.openxmlformats.org/officeDocument/2006/customXml" ds:itemID="{019B2542-0F89-4636-91A4-B3A265179612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814</Words>
  <Application>Microsoft Macintosh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Galindo</dc:creator>
  <cp:lastModifiedBy>Paola Galindo</cp:lastModifiedBy>
  <cp:revision>4</cp:revision>
  <dcterms:created xsi:type="dcterms:W3CDTF">2023-08-04T19:34:40Z</dcterms:created>
  <dcterms:modified xsi:type="dcterms:W3CDTF">2023-08-24T19:49:21Z</dcterms:modified>
</cp:coreProperties>
</file>