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6" r:id="rId2"/>
    <p:sldId id="451" r:id="rId3"/>
    <p:sldId id="264" r:id="rId4"/>
    <p:sldId id="383" r:id="rId5"/>
    <p:sldId id="452" r:id="rId6"/>
    <p:sldId id="448" r:id="rId7"/>
    <p:sldId id="445" r:id="rId8"/>
    <p:sldId id="442" r:id="rId9"/>
    <p:sldId id="258" r:id="rId10"/>
    <p:sldId id="274" r:id="rId11"/>
    <p:sldId id="443" r:id="rId12"/>
    <p:sldId id="261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1"/>
    <a:srgbClr val="315587"/>
    <a:srgbClr val="09B5C2"/>
    <a:srgbClr val="02A6E2"/>
    <a:srgbClr val="007AC3"/>
    <a:srgbClr val="4967B4"/>
    <a:srgbClr val="7556A6"/>
    <a:srgbClr val="C54AA2"/>
    <a:srgbClr val="6B2B3D"/>
    <a:srgbClr val="983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1"/>
    <p:restoredTop sz="96405"/>
  </p:normalViewPr>
  <p:slideViewPr>
    <p:cSldViewPr snapToGrid="0">
      <p:cViewPr varScale="1">
        <p:scale>
          <a:sx n="70" d="100"/>
          <a:sy n="70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EC1E-40E1-7B28-6723-07E631EB7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F3493-C27D-52BF-01FB-E3ACFD6E3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844B0-C6FA-FF2A-52D7-43A57F63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E53CF9-8FFF-B354-916A-9AA53285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19C793-2E57-2FF4-BAE4-F6E5147F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78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9F75F-6287-2D95-44F0-B740F33F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E2C809-F783-8ECB-E4BB-0E9F37106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EF55DE-D824-EDEF-B5EA-4E7A8BDD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B7C599-77DA-2C1F-7D16-EC609C1A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A1A34-8F1F-1B8C-F2EA-8F1EA9BB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82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F7D355-EBAF-2AE9-AC56-5293F9380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3D2B7B-AFA8-6B3E-A1D2-FA9A02909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BDAA6D-D8DA-8455-D971-F8CC83AE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1D9DA-953C-7930-5815-386803B2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A1947-2DA8-4B51-16F7-AF8F74B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79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A2532-96D0-FDDF-2FC9-265EF338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0E695D-65A9-6DD5-9942-C7E24451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48295-A356-9009-CB4D-54206B10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1AF43D-7051-F6CE-4B85-D6C0C489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DD39BA-935B-A1FE-63A1-19358BA3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51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A4F75-193E-1D53-2B3E-534F2B32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60CA4E-A07E-7E2C-2642-F29F30072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F2F0DE-4CFB-72A2-2363-C507F85A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8BD54-5FDD-AE74-BF1F-0ABC113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19B1C-F410-0EA7-19AD-D4E4BD3C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87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BF49E-F51A-4558-A0B6-9DEC7178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F93B1-BE4C-AC5E-29FA-2A516C091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A0D2E8-D02B-C63B-C682-C0E2E15DE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2AB032-65DA-F8E6-19C6-3993E0E1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C1C6F7-720C-7280-9A1E-1C0610DF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D83D43-A22F-2D16-FD49-3F9BF066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0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92440-D722-9A5B-A2CB-73834B18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B4036D-EC40-8449-02F4-7BCA199D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BF4F7B-6EF6-380E-D5E3-F9A4B23B9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39CB4A-5DA4-3D0C-56A8-241A93C52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16CE48-7F5B-3DFA-8B3F-537E01132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FDCE2C-B6DF-85FC-E93A-F3B60824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4F5193-D0E1-AAB5-EAC5-6A213061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382D9C-3A2D-2889-F413-88AB0C9E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78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29C69-3B97-CD02-6A3A-03DAED98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01CAD3-262C-2E80-18F7-4A672007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C7C85A-427E-F428-AC4C-A386E811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38771-485A-5F6C-1F93-D88F499C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26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C61814-2E8B-66A8-AC92-2F8EE0EE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5FAF50-5505-9C3B-3F04-A231AB7B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52FD3B-4214-A79C-91BD-F179A0A6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451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91D08-D388-3168-E0FF-1A90239A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FEB53-B94C-CC17-D0CF-7E38F912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ED07BC-08DD-90E0-F599-0B26A06C2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BDF23C-4FCB-07A6-4A44-FDED0E32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37499-D822-243C-D509-A0CD8CD1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0C6E82-A059-A675-5938-DFD6497A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90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D4ECA-3D82-9D9E-84AA-0E286084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DBBF60-D392-2C7E-39B5-E4C2BFC95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BB6ABB-D772-2B6E-074F-2E4D3FF63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369E84-ACAE-A6FE-365F-FAE243EA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83BF48-87E1-D09A-F59D-4E176F6F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43AA84-DF50-42E9-05F9-C57C0524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27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3236A3-F571-2825-F8EE-6983D0CB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1D0AD0-1B77-2F4C-53C9-3019264E2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1B5CA8-FCE5-2D6E-05A3-E72C2B36B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71F74-A42F-914B-80F2-6CAAB087F77A}" type="datetimeFigureOut">
              <a:rPr lang="es-CO" smtClean="0"/>
              <a:t>24/08/2023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864FD6-AACB-C212-3B7F-9E619FABF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997BDD-3895-23A0-3D7F-78E3D8F32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94807-674C-C147-86DA-82632E35B4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4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3596BD-37A8-BC4F-BE25-AEFF97AC4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51"/>
          <a:stretch/>
        </p:blipFill>
        <p:spPr>
          <a:xfrm>
            <a:off x="0" y="0"/>
            <a:ext cx="511386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34E0F8-E61B-934D-9644-210E4163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093" y="5809658"/>
            <a:ext cx="2166394" cy="5689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12666B-EC5A-AA47-BDF2-9CFD31CB10DB}"/>
              </a:ext>
            </a:extLst>
          </p:cNvPr>
          <p:cNvSpPr txBox="1"/>
          <p:nvPr/>
        </p:nvSpPr>
        <p:spPr>
          <a:xfrm>
            <a:off x="5244030" y="2053583"/>
            <a:ext cx="6947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¿Cuáles son los desafíos de la participación comunitaria en comunidades rurales y territorios colectivos étnicos? </a:t>
            </a:r>
            <a:endParaRPr lang="es-CO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FD6EF5-AB81-1C42-B009-6120252F7C3C}"/>
              </a:ext>
            </a:extLst>
          </p:cNvPr>
          <p:cNvSpPr txBox="1"/>
          <p:nvPr/>
        </p:nvSpPr>
        <p:spPr>
          <a:xfrm>
            <a:off x="5883659" y="4528651"/>
            <a:ext cx="618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Equipo Participación y Diálogo social</a:t>
            </a:r>
          </a:p>
          <a:p>
            <a:pPr algn="ctr"/>
            <a:r>
              <a:rPr lang="es-C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Subdirección General </a:t>
            </a:r>
            <a:r>
              <a:rPr lang="es-CO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IGAC</a:t>
            </a:r>
            <a:endParaRPr lang="es-C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44CD18-ED86-A413-5158-AC362EEAE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646" y="686510"/>
            <a:ext cx="2414432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387" y="359365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2C31E2-069A-661B-B068-52DA71EC1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891" y="921398"/>
            <a:ext cx="4140555" cy="5713966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26E5E6DD-6C31-3257-27CF-95E377394333}"/>
              </a:ext>
            </a:extLst>
          </p:cNvPr>
          <p:cNvSpPr/>
          <p:nvPr/>
        </p:nvSpPr>
        <p:spPr>
          <a:xfrm>
            <a:off x="8698084" y="2804941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EADD3F4-1801-615D-06F1-2FA2A729E66B}"/>
              </a:ext>
            </a:extLst>
          </p:cNvPr>
          <p:cNvSpPr/>
          <p:nvPr/>
        </p:nvSpPr>
        <p:spPr>
          <a:xfrm>
            <a:off x="9120786" y="4285619"/>
            <a:ext cx="172266" cy="172266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475716-098C-25D7-CD4F-371A42DED6F2}"/>
              </a:ext>
            </a:extLst>
          </p:cNvPr>
          <p:cNvSpPr/>
          <p:nvPr/>
        </p:nvSpPr>
        <p:spPr>
          <a:xfrm>
            <a:off x="-11222" y="1332194"/>
            <a:ext cx="4184443" cy="71007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F2BACF3-959D-6DC4-A1BC-1EF3A4691A39}"/>
              </a:ext>
            </a:extLst>
          </p:cNvPr>
          <p:cNvSpPr txBox="1"/>
          <p:nvPr/>
        </p:nvSpPr>
        <p:spPr>
          <a:xfrm>
            <a:off x="8152110" y="136946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A7994159-BB6A-FB43-4734-66A8A552C894}"/>
              </a:ext>
            </a:extLst>
          </p:cNvPr>
          <p:cNvSpPr/>
          <p:nvPr/>
        </p:nvSpPr>
        <p:spPr>
          <a:xfrm>
            <a:off x="8948520" y="3606115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667A1129-F8D4-2712-D6F2-42D47E12C824}"/>
              </a:ext>
            </a:extLst>
          </p:cNvPr>
          <p:cNvSpPr/>
          <p:nvPr/>
        </p:nvSpPr>
        <p:spPr>
          <a:xfrm>
            <a:off x="8593579" y="3306690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F1556826-01F0-CCCC-A117-BBFE7B5D61FF}"/>
              </a:ext>
            </a:extLst>
          </p:cNvPr>
          <p:cNvSpPr/>
          <p:nvPr/>
        </p:nvSpPr>
        <p:spPr>
          <a:xfrm>
            <a:off x="8682272" y="2420030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A5D1061D-508A-03D4-3C7B-F8C90F95E63E}"/>
              </a:ext>
            </a:extLst>
          </p:cNvPr>
          <p:cNvSpPr/>
          <p:nvPr/>
        </p:nvSpPr>
        <p:spPr>
          <a:xfrm>
            <a:off x="9027186" y="2840478"/>
            <a:ext cx="172266" cy="172266"/>
          </a:xfrm>
          <a:prstGeom prst="ellipse">
            <a:avLst/>
          </a:prstGeom>
          <a:solidFill>
            <a:srgbClr val="09B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8340E46-E251-E09A-128B-CF31361B53D6}"/>
              </a:ext>
            </a:extLst>
          </p:cNvPr>
          <p:cNvSpPr txBox="1"/>
          <p:nvPr/>
        </p:nvSpPr>
        <p:spPr>
          <a:xfrm>
            <a:off x="239495" y="2254887"/>
            <a:ext cx="7373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ausencia de un catastro actualizado, entre otras, impide contar con la información necesaria para dar continuidad al camino de transformación de  problemáticas entorno al acceso, tenencia y formalización de la propiedad rural en Colombia, así como para la generación de un ordenamiento territorial que materialice una geografía para la vida</a:t>
            </a:r>
            <a:endParaRPr lang="es-CO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5719D4E6-2CCA-5C2A-5CDB-FA7388998C08}"/>
              </a:ext>
            </a:extLst>
          </p:cNvPr>
          <p:cNvSpPr txBox="1"/>
          <p:nvPr/>
        </p:nvSpPr>
        <p:spPr>
          <a:xfrm>
            <a:off x="2722514" y="250679"/>
            <a:ext cx="7117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campesino e intercultural</a:t>
            </a:r>
          </a:p>
        </p:txBody>
      </p:sp>
    </p:spTree>
    <p:extLst>
      <p:ext uri="{BB962C8B-B14F-4D97-AF65-F5344CB8AC3E}">
        <p14:creationId xmlns:p14="http://schemas.microsoft.com/office/powerpoint/2010/main" val="101842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387" y="359365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F2BACF3-959D-6DC4-A1BC-1EF3A4691A39}"/>
              </a:ext>
            </a:extLst>
          </p:cNvPr>
          <p:cNvSpPr txBox="1"/>
          <p:nvPr/>
        </p:nvSpPr>
        <p:spPr>
          <a:xfrm>
            <a:off x="8152110" y="1369463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8340E46-E251-E09A-128B-CF31361B53D6}"/>
              </a:ext>
            </a:extLst>
          </p:cNvPr>
          <p:cNvSpPr txBox="1"/>
          <p:nvPr/>
        </p:nvSpPr>
        <p:spPr>
          <a:xfrm>
            <a:off x="212991" y="1166842"/>
            <a:ext cx="8665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IGAC  se propone que la OCM asuma la información geográfica como una necesidad no sólo por sus usos tributarios, sino también como un factor esencial para el ordenamiento social y ambiental del país.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catastro multipropósito reconoce las territorialidades colectivas ejercidas por las diversas comunidades rurales, así como la existencia de conflictividades territoriales, ambientales y sociales derivadas, entre otras, de la desactualización de la información geográfica y catastral del país.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Se propone que la OCM sea un proceso colaborativo en el que las comunidades campesinas y étnicas sean reconocidas como actores centrales no solo por su conocimiento del territorio sino por el ejercicio de la territorialidad que históricamente han ejercido en el campo colombiano.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Tanto las comunidades étnicas como las campesinas son consideradas como sujetos culturales y territoriales cuyos saberes y experiencias son centrales para la actualización de la información geográfica y cartográfica del país. </a:t>
            </a:r>
            <a:endParaRPr lang="es-CO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5719D4E6-2CCA-5C2A-5CDB-FA7388998C08}"/>
              </a:ext>
            </a:extLst>
          </p:cNvPr>
          <p:cNvSpPr txBox="1"/>
          <p:nvPr/>
        </p:nvSpPr>
        <p:spPr>
          <a:xfrm>
            <a:off x="2722514" y="250679"/>
            <a:ext cx="7117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campesino e intercultural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764DF59-B685-08B9-6FB9-118056267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042" y="3980448"/>
            <a:ext cx="4306957" cy="2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6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475A04-3BC8-20D9-B26A-C4508E3A7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168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E68A50-BD3F-BBBC-8AD1-28BD3E05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813" y="3079946"/>
            <a:ext cx="3491726" cy="9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7323"/>
            <a:ext cx="12192000" cy="6911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387" y="359365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8CD6E66-1397-7E3C-9FF4-F21286ADACDF}"/>
              </a:ext>
            </a:extLst>
          </p:cNvPr>
          <p:cNvCxnSpPr>
            <a:cxnSpLocks/>
          </p:cNvCxnSpPr>
          <p:nvPr/>
        </p:nvCxnSpPr>
        <p:spPr>
          <a:xfrm flipV="1">
            <a:off x="7006719" y="2780938"/>
            <a:ext cx="0" cy="2492923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8F0B6B-1A99-C2B4-27D5-5E954105704B}"/>
              </a:ext>
            </a:extLst>
          </p:cNvPr>
          <p:cNvSpPr txBox="1"/>
          <p:nvPr/>
        </p:nvSpPr>
        <p:spPr>
          <a:xfrm>
            <a:off x="373999" y="1945999"/>
            <a:ext cx="642399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la Consulta Previa?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fundamental que tienen los grupos étnicos, de poder decidir sobre medidas (legislativas y administrativas) o proyectos, obras o actividades que se vayan a realizar dentro de sus territorios, buscando de esta manera proteger su integridad cultural, social y económica y garantizar el derecho a la participación.</a:t>
            </a:r>
          </a:p>
          <a:p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constitucional colectivo y un proceso de carácter público especial y obligatorio que debe realizarse previamente, siempre que se vaya a: adoptar, decidir o ejecutar alguna medida administrativa o proyecto público o privado, susceptible de afectar directamente las formas de vida de los grupos étnicos nacionales en sus aspectos territorial, ambiental, cultural, espiritual, social, económico y de salud, y otros aspectos que incidan en su integridad étnica.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46403E4-9A26-D2AD-C587-85664E863E74}"/>
              </a:ext>
            </a:extLst>
          </p:cNvPr>
          <p:cNvGrpSpPr/>
          <p:nvPr/>
        </p:nvGrpSpPr>
        <p:grpSpPr>
          <a:xfrm>
            <a:off x="119275" y="1033878"/>
            <a:ext cx="11953449" cy="532285"/>
            <a:chOff x="0" y="1349094"/>
            <a:chExt cx="11953449" cy="53228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CA4E0F3-6BD8-D58E-5FE2-CA11193D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49094"/>
              <a:ext cx="11953449" cy="509123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D7D555-3C35-59FF-C318-35BFAF19BEEF}"/>
                </a:ext>
              </a:extLst>
            </p:cNvPr>
            <p:cNvSpPr txBox="1"/>
            <p:nvPr/>
          </p:nvSpPr>
          <p:spPr>
            <a:xfrm>
              <a:off x="23639" y="1419714"/>
              <a:ext cx="1133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CONSULTA PREVIA LIBRE E INFORMADA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2796ACF0-B140-7FFC-2076-81076B686BEE}"/>
              </a:ext>
            </a:extLst>
          </p:cNvPr>
          <p:cNvSpPr txBox="1"/>
          <p:nvPr/>
        </p:nvSpPr>
        <p:spPr>
          <a:xfrm>
            <a:off x="7489581" y="2592468"/>
            <a:ext cx="401083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ETAPAS</a:t>
            </a:r>
          </a:p>
          <a:p>
            <a:pPr marL="342900" indent="-342900">
              <a:buAutoNum type="arabicPeriod"/>
            </a:pPr>
            <a:r>
              <a:rPr lang="es-ES" dirty="0" err="1"/>
              <a:t>Pre-consulta</a:t>
            </a:r>
            <a:r>
              <a:rPr lang="es-ES" dirty="0"/>
              <a:t> </a:t>
            </a:r>
          </a:p>
          <a:p>
            <a:pPr marL="342900" indent="-342900">
              <a:buAutoNum type="arabicPeriod"/>
            </a:pPr>
            <a:r>
              <a:rPr lang="es-ES" dirty="0"/>
              <a:t>Reunión de </a:t>
            </a:r>
            <a:r>
              <a:rPr lang="es-ES" dirty="0" err="1"/>
              <a:t>pre-acuerdo</a:t>
            </a:r>
            <a:r>
              <a:rPr lang="es-ES" dirty="0"/>
              <a:t>.</a:t>
            </a:r>
          </a:p>
          <a:p>
            <a:pPr marL="342900" indent="-342900">
              <a:buAutoNum type="arabicPeriod"/>
            </a:pPr>
            <a:r>
              <a:rPr lang="es-ES" dirty="0"/>
              <a:t>Reunión de protocolización.</a:t>
            </a:r>
          </a:p>
          <a:p>
            <a:pPr marL="342900" indent="-342900">
              <a:buAutoNum type="arabicPeriod"/>
            </a:pPr>
            <a:r>
              <a:rPr lang="es-ES" dirty="0"/>
              <a:t>Seguimiento y acompañamiento.</a:t>
            </a:r>
          </a:p>
          <a:p>
            <a:pPr marL="342900" indent="-342900">
              <a:buAutoNum type="arabicPeriod"/>
            </a:pPr>
            <a:r>
              <a:rPr lang="es-ES" dirty="0"/>
              <a:t>Cierre del proceso.</a:t>
            </a:r>
          </a:p>
          <a:p>
            <a:pPr marL="342900" indent="-342900">
              <a:buAutoNum type="arabicPeriod"/>
            </a:pPr>
            <a:r>
              <a:rPr lang="es-ES" dirty="0"/>
              <a:t>Apertura del proceso de Consulta Previa </a:t>
            </a:r>
          </a:p>
          <a:p>
            <a:pPr marL="342900" indent="-342900">
              <a:buAutoNum type="arabicPeriod"/>
            </a:pPr>
            <a:r>
              <a:rPr lang="es-ES" dirty="0"/>
              <a:t>Talleres de Identificación de impactos y definición de medidas de mitigación.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696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38"/>
            <a:ext cx="12192000" cy="6911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387" y="359365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8CD6E66-1397-7E3C-9FF4-F21286ADACDF}"/>
              </a:ext>
            </a:extLst>
          </p:cNvPr>
          <p:cNvCxnSpPr>
            <a:cxnSpLocks/>
          </p:cNvCxnSpPr>
          <p:nvPr/>
        </p:nvCxnSpPr>
        <p:spPr>
          <a:xfrm flipV="1">
            <a:off x="5953376" y="3814210"/>
            <a:ext cx="0" cy="2492923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2078339" y="102628"/>
            <a:ext cx="888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actual de las </a:t>
            </a:r>
            <a:r>
              <a:rPr lang="es-CO" sz="2800" b="1" dirty="0" err="1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CPLI</a:t>
            </a:r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el catastro multipropósito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8F0B6B-1A99-C2B4-27D5-5E954105704B}"/>
              </a:ext>
            </a:extLst>
          </p:cNvPr>
          <p:cNvSpPr txBox="1"/>
          <p:nvPr/>
        </p:nvSpPr>
        <p:spPr>
          <a:xfrm>
            <a:off x="310126" y="2988326"/>
            <a:ext cx="53009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​Resolución transitoria 338 de 2023 concertada y en proceso de implementación.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convenios con organizaciones indígenas suscritos y en ejecución (ONIC, OPIAC, AICO, Kogui, Wayuu, Gobierno Mayor, CRIC) y 2 en proceso de formulación (Yukpa y CNTI)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Concertación y protocolización de consulta con el pueblo Yukpa.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Concertación de un conjunto de artículos que harán parte del instrumento normativ</a:t>
            </a: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Rezago en el cronograma acordado en la más reciente Mesa Permanente de Concertación: terminación estimada en julio de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 de equipos técnicos IGAC y algunas organizaciones indígenas.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46403E4-9A26-D2AD-C587-85664E863E74}"/>
              </a:ext>
            </a:extLst>
          </p:cNvPr>
          <p:cNvGrpSpPr/>
          <p:nvPr/>
        </p:nvGrpSpPr>
        <p:grpSpPr>
          <a:xfrm>
            <a:off x="144063" y="1240257"/>
            <a:ext cx="5842861" cy="509123"/>
            <a:chOff x="0" y="1349094"/>
            <a:chExt cx="5842861" cy="50912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CA4E0F3-6BD8-D58E-5FE2-CA11193D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349094"/>
              <a:ext cx="5842861" cy="509123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D7D555-3C35-59FF-C318-35BFAF19BEEF}"/>
                </a:ext>
              </a:extLst>
            </p:cNvPr>
            <p:cNvSpPr txBox="1"/>
            <p:nvPr/>
          </p:nvSpPr>
          <p:spPr>
            <a:xfrm>
              <a:off x="1256550" y="1371605"/>
              <a:ext cx="3329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Pueblos indígenas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5C07F20-C445-EE06-191C-E155BEDF563C}"/>
              </a:ext>
            </a:extLst>
          </p:cNvPr>
          <p:cNvGrpSpPr/>
          <p:nvPr/>
        </p:nvGrpSpPr>
        <p:grpSpPr>
          <a:xfrm>
            <a:off x="6064255" y="1240257"/>
            <a:ext cx="5944884" cy="509124"/>
            <a:chOff x="-7804" y="843855"/>
            <a:chExt cx="5846136" cy="95838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F7B22D7-D5CF-309F-1CCD-BD81D82F8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529" y="843855"/>
              <a:ext cx="5842861" cy="958385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6D93EF7-BA82-4381-CFC1-62489E7E7588}"/>
                </a:ext>
              </a:extLst>
            </p:cNvPr>
            <p:cNvSpPr txBox="1"/>
            <p:nvPr/>
          </p:nvSpPr>
          <p:spPr>
            <a:xfrm>
              <a:off x="-7804" y="902654"/>
              <a:ext cx="5814446" cy="86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Comunidades NARP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F084A2F-FBF6-7F8B-B313-1F7D6EA4E742}"/>
              </a:ext>
            </a:extLst>
          </p:cNvPr>
          <p:cNvSpPr txBox="1"/>
          <p:nvPr/>
        </p:nvSpPr>
        <p:spPr>
          <a:xfrm>
            <a:off x="230813" y="1887871"/>
            <a:ext cx="11666884" cy="92333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Expedición de PND </a:t>
            </a:r>
          </a:p>
          <a:p>
            <a:pPr algn="ctr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 45 Gestión catastral en territorios y territorialidades de comunidades indígenas, territorios colectivos de comunidades negras, afrocolombianas, raizales y palenqueras.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665C35-BE62-580A-02C2-1773DB96D6A5}"/>
              </a:ext>
            </a:extLst>
          </p:cNvPr>
          <p:cNvSpPr txBox="1"/>
          <p:nvPr/>
        </p:nvSpPr>
        <p:spPr>
          <a:xfrm>
            <a:off x="6295632" y="3048244"/>
            <a:ext cx="5411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Configuración favorable de  la  Comisión V producto de proceso de incidencia desarrollado por consultora contratada por Banco Mundial. Se estima que la correlación de fuerzas para nuestros propósitos es de 34 a 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escogió el operador sombrilla.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documentos precontractuales para la contratación del operador sombrilla se encuentran en proceso de alistamiento.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ha avanzado en el relacionamiento con Ministerio de Interior para que una vez se haya contratado el operador el proceso de convocatoria sea lo más expedito posible.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 una propuesta de instrumento normativo que se encuentra en proceso de discusión y validación con las diferentes áreas.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_tradnl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1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38"/>
            <a:ext cx="12192000" cy="6911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387" y="359365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8CD6E66-1397-7E3C-9FF4-F21286ADACDF}"/>
              </a:ext>
            </a:extLst>
          </p:cNvPr>
          <p:cNvCxnSpPr>
            <a:cxnSpLocks/>
          </p:cNvCxnSpPr>
          <p:nvPr/>
        </p:nvCxnSpPr>
        <p:spPr>
          <a:xfrm flipV="1">
            <a:off x="5972714" y="3178779"/>
            <a:ext cx="0" cy="2492923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2202627" y="293309"/>
            <a:ext cx="871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Perspectivas de las CPLI con comunidades étnicas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46403E4-9A26-D2AD-C587-85664E863E74}"/>
              </a:ext>
            </a:extLst>
          </p:cNvPr>
          <p:cNvGrpSpPr/>
          <p:nvPr/>
        </p:nvGrpSpPr>
        <p:grpSpPr>
          <a:xfrm>
            <a:off x="89150" y="1431236"/>
            <a:ext cx="5842861" cy="509123"/>
            <a:chOff x="0" y="1470038"/>
            <a:chExt cx="5842861" cy="50912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CA4E0F3-6BD8-D58E-5FE2-CA11193D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470038"/>
              <a:ext cx="5842861" cy="509123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D7D555-3C35-59FF-C318-35BFAF19BEEF}"/>
                </a:ext>
              </a:extLst>
            </p:cNvPr>
            <p:cNvSpPr txBox="1"/>
            <p:nvPr/>
          </p:nvSpPr>
          <p:spPr>
            <a:xfrm>
              <a:off x="1256550" y="1493766"/>
              <a:ext cx="3329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Pueblos indígenas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C5C07F20-C445-EE06-191C-E155BEDF563C}"/>
              </a:ext>
            </a:extLst>
          </p:cNvPr>
          <p:cNvGrpSpPr/>
          <p:nvPr/>
        </p:nvGrpSpPr>
        <p:grpSpPr>
          <a:xfrm>
            <a:off x="6064255" y="1420130"/>
            <a:ext cx="5944884" cy="520229"/>
            <a:chOff x="-7804" y="902654"/>
            <a:chExt cx="5846136" cy="63155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F7B22D7-D5CF-309F-1CCD-BD81D82F8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529" y="916170"/>
              <a:ext cx="5842861" cy="618039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6D93EF7-BA82-4381-CFC1-62489E7E7588}"/>
                </a:ext>
              </a:extLst>
            </p:cNvPr>
            <p:cNvSpPr txBox="1"/>
            <p:nvPr/>
          </p:nvSpPr>
          <p:spPr>
            <a:xfrm>
              <a:off x="-7804" y="902654"/>
              <a:ext cx="5814446" cy="560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Comunidades NARP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BB9764-1EAF-E8B1-1953-4C2F050741AD}"/>
              </a:ext>
            </a:extLst>
          </p:cNvPr>
          <p:cNvSpPr txBox="1"/>
          <p:nvPr/>
        </p:nvSpPr>
        <p:spPr>
          <a:xfrm>
            <a:off x="215718" y="2069926"/>
            <a:ext cx="55897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Retomar el proceso de concertación el 11 de septiembre y finalizar la concertación a mediados de octubre.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Afinar la coordinación intrainstitucional en el marco del proceso de concertación a través de la designación de voceros técnicos avalados por las áreas, de diferenciación de roles políticos y técnicos en la concertación y de articulación entre los involucrados.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Retomar el proceso de concertación con base en una propuesta de instrumento normativo y operativo del IGAC.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interinstitucional para que las demás entidades gubernamentales asuman sus compromisos en la consulta actual y sus consecuencias para las venideras (consulta SAT).</a:t>
            </a:r>
          </a:p>
          <a:p>
            <a:endParaRPr lang="es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Fortalecimiento técnico y cuantitativo del equipo dedicado a la CPLI.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7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174346F-0CFD-2EDF-B8A0-54E687B7F0E8}"/>
              </a:ext>
            </a:extLst>
          </p:cNvPr>
          <p:cNvSpPr txBox="1"/>
          <p:nvPr/>
        </p:nvSpPr>
        <p:spPr>
          <a:xfrm>
            <a:off x="6139989" y="2312414"/>
            <a:ext cx="5589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 de las actividades de la ruta metodológica: 15 de septiembre.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Contratación del operador sombrilla.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Fortalecimiento del equipo NARP para la ejecución de la ruta metodológica.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base del instrumento normativo NARP será el que se concerté en septiembre con las organizaciones indígenas, con la correspondiente adaptación a las condiciones específicas de las comunidades NARP.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3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5750"/>
            <a:ext cx="14620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275" y="358775"/>
            <a:ext cx="82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673850"/>
            <a:ext cx="12192000" cy="211138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20CD377-6082-C372-8053-65F6DA0B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383450"/>
              </p:ext>
            </p:extLst>
          </p:nvPr>
        </p:nvGraphicFramePr>
        <p:xfrm>
          <a:off x="1911096" y="887476"/>
          <a:ext cx="9179179" cy="5626484"/>
        </p:xfrm>
        <a:graphic>
          <a:graphicData uri="http://schemas.openxmlformats.org/drawingml/2006/table">
            <a:tbl>
              <a:tblPr/>
              <a:tblGrid>
                <a:gridCol w="4082384">
                  <a:extLst>
                    <a:ext uri="{9D8B030D-6E8A-4147-A177-3AD203B41FA5}">
                      <a16:colId xmlns:a16="http://schemas.microsoft.com/office/drawing/2014/main" val="1251737345"/>
                    </a:ext>
                  </a:extLst>
                </a:gridCol>
                <a:gridCol w="1484504">
                  <a:extLst>
                    <a:ext uri="{9D8B030D-6E8A-4147-A177-3AD203B41FA5}">
                      <a16:colId xmlns:a16="http://schemas.microsoft.com/office/drawing/2014/main" val="202032470"/>
                    </a:ext>
                  </a:extLst>
                </a:gridCol>
                <a:gridCol w="3612291">
                  <a:extLst>
                    <a:ext uri="{9D8B030D-6E8A-4147-A177-3AD203B41FA5}">
                      <a16:colId xmlns:a16="http://schemas.microsoft.com/office/drawing/2014/main" val="20619992"/>
                    </a:ext>
                  </a:extLst>
                </a:gridCol>
              </a:tblGrid>
              <a:tr h="6043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CRONOGRAMA </a:t>
                      </a:r>
                      <a:r>
                        <a:rPr lang="es-CO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CPLI</a:t>
                      </a:r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-PUEBLOS INDÍGENAS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116575"/>
                  </a:ext>
                </a:extLst>
              </a:tr>
              <a:tr h="3982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MOMENTO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DURACIÓN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83890"/>
                  </a:ext>
                </a:extLst>
              </a:tr>
              <a:tr h="11568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autónoma de propuesta normativa con observaciones del gobierno 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días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21-27 de agosto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586546"/>
                  </a:ext>
                </a:extLst>
              </a:tr>
              <a:tr h="7942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Unificación autónoma propuesta instrumento operativo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días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de agosto-10 de septiembre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91166"/>
                  </a:ext>
                </a:extLst>
              </a:tr>
              <a:tr h="725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Mesas técnicas de concertación instrumento normativo 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días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11-21 de septiembre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890968"/>
                  </a:ext>
                </a:extLst>
              </a:tr>
              <a:tr h="4834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Protocolización instrumento normativo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días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23-29 de septiembre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184596"/>
                  </a:ext>
                </a:extLst>
              </a:tr>
              <a:tr h="43167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Expedidión instrumento normativo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días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de septiembre-16 de octubre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69229"/>
                  </a:ext>
                </a:extLst>
              </a:tr>
              <a:tr h="6469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Mesas técnicas de concertación del instrumento operativo</a:t>
                      </a:r>
                    </a:p>
                  </a:txBody>
                  <a:tcPr marL="6350" marR="6350" marT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de octubre-16 de octubre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7928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Protocolización instrumento operativo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días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16-21 de octubre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5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192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5750"/>
            <a:ext cx="14620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275" y="358775"/>
            <a:ext cx="82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6673850"/>
            <a:ext cx="12192000" cy="211138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054" name="CuadroTexto 18"/>
          <p:cNvSpPr txBox="1">
            <a:spLocks noChangeArrowheads="1"/>
          </p:cNvSpPr>
          <p:nvPr/>
        </p:nvSpPr>
        <p:spPr bwMode="auto">
          <a:xfrm>
            <a:off x="209550" y="1120775"/>
            <a:ext cx="1017587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El </a:t>
            </a: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enfoque diferencial étnico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 remite a una perspectiva integrada de análisis, reconocimiento, respeto y garantía de los derechos individuales y colectivos, en el marco de lo consagrado en </a:t>
            </a:r>
            <a:r>
              <a:rPr lang="es-CO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constitución política colombiana se establece: </a:t>
            </a:r>
            <a:r>
              <a:rPr lang="es-CO" sz="15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“El Estado reconoce y protege la diversidad étnica y cultural de la Nación” (Art.7) y “El Estado promoverá las condiciones para que la igualdad sea real y efectiva y adoptará medidas en favor de grupos discriminados o marginados” (Art.13). </a:t>
            </a:r>
            <a:r>
              <a:rPr lang="es-CO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el fin de evitar que se profundicen las desigualdades sociales, las distintas formas de violencia y poder cerrar las brechas, que contribuyan a que se reconozcan, protejan y garanticen las diferencias y la diversidad como un gran activo social</a:t>
            </a:r>
          </a:p>
          <a:p>
            <a:pPr algn="just" eaLnBrk="1" hangingPunct="1"/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Para el caso del </a:t>
            </a:r>
            <a:r>
              <a:rPr lang="es-CO" sz="1500" dirty="0" err="1">
                <a:latin typeface="Arial" panose="020B0604020202020204" pitchFamily="34" charset="0"/>
                <a:cs typeface="Arial" panose="020B0604020202020204" pitchFamily="34" charset="0"/>
              </a:rPr>
              <a:t>IGAC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 consiste en la implementación de lineamientos de política que permitan incorporar en la dinámica misional institucional a la población negra, afrocolombiana, raizal y palenquera.</a:t>
            </a:r>
          </a:p>
          <a:p>
            <a:pPr algn="just" eaLnBrk="1" hangingPunct="1"/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En este enfoque, se utiliza la sigla </a:t>
            </a:r>
            <a:r>
              <a:rPr lang="es-CO" sz="1500" dirty="0" err="1">
                <a:latin typeface="Arial" panose="020B0604020202020204" pitchFamily="34" charset="0"/>
                <a:cs typeface="Arial" panose="020B0604020202020204" pitchFamily="34" charset="0"/>
              </a:rPr>
              <a:t>NARP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, que comprende comunidades Negras, Afrocolombianas, Raizales y Palenqueras, y que son identificables conforme a los siguientes conceptos:</a:t>
            </a:r>
          </a:p>
          <a:p>
            <a:pPr algn="just" eaLnBrk="1" hangingPunct="1"/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Comunidad Negra - Afrocolombiana: 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Es el conjunto de familias de ascendencia afrocolombiana que poseen una cultura propia, comparten una historia y tienen sus propias tradiciones y costumbres dentro de la relación campo-poblado, las cuales revelan y conservan la conciencia e identidad que las distinguen de otros grupos étnicos.</a:t>
            </a:r>
          </a:p>
          <a:p>
            <a:pPr algn="just"/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Comunidad Raizal: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 Población ubicada en el Archipiélago de San Andrés, Providencia y Santa Catalina, que posee raíces culturales afro-anglo-antillanas y cuyos integrantes tienen rasgos socioculturales y lingüísticos claramente diferenciados de los del resto de la población afrocolombiana</a:t>
            </a:r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1500" b="1" dirty="0">
                <a:latin typeface="Arial" panose="020B0604020202020204" pitchFamily="34" charset="0"/>
                <a:cs typeface="Arial" panose="020B0604020202020204" pitchFamily="34" charset="0"/>
              </a:rPr>
              <a:t>Comunidad Palenquera: 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Son aquellas provenientes de Palenque de San Basilio, ubicado en municipio de Mahates. Se caracterizan por contar con un dialecto propio y expresiones culturales y religiosas particulares.</a:t>
            </a:r>
          </a:p>
        </p:txBody>
      </p:sp>
      <p:sp>
        <p:nvSpPr>
          <p:cNvPr id="12" name="Rectángulo 11"/>
          <p:cNvSpPr/>
          <p:nvPr/>
        </p:nvSpPr>
        <p:spPr>
          <a:xfrm rot="16200000">
            <a:off x="8174831" y="3263107"/>
            <a:ext cx="5830887" cy="990600"/>
          </a:xfrm>
          <a:prstGeom prst="rect">
            <a:avLst/>
          </a:prstGeom>
          <a:solidFill>
            <a:srgbClr val="FFCC01"/>
          </a:solidFill>
          <a:ln>
            <a:solidFill>
              <a:srgbClr val="FFCC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056" name="CuadroTexto 12"/>
          <p:cNvSpPr txBox="1">
            <a:spLocks noChangeArrowheads="1"/>
          </p:cNvSpPr>
          <p:nvPr/>
        </p:nvSpPr>
        <p:spPr bwMode="auto">
          <a:xfrm rot="5400000">
            <a:off x="8174832" y="3280569"/>
            <a:ext cx="58308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b="1">
                <a:solidFill>
                  <a:srgbClr val="31558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ENFOQUE DIFERENCIAL  ETNICO - NARP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6CD38B-DFB2-61F4-8AE3-873D62A27D9B}"/>
              </a:ext>
            </a:extLst>
          </p:cNvPr>
          <p:cNvSpPr txBox="1"/>
          <p:nvPr/>
        </p:nvSpPr>
        <p:spPr>
          <a:xfrm>
            <a:off x="2003751" y="285750"/>
            <a:ext cx="8887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Enfoque diferencial étnico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4EB3D1EB-F888-33D6-9890-314E6369B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33" y="102851"/>
            <a:ext cx="12192000" cy="6911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387" y="359365"/>
            <a:ext cx="820059" cy="369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C5DA0A-8732-E8FF-1071-2922BF489ED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8F8E39-A949-9AE0-AE7B-BF15BD352867}"/>
              </a:ext>
            </a:extLst>
          </p:cNvPr>
          <p:cNvSpPr txBox="1"/>
          <p:nvPr/>
        </p:nvSpPr>
        <p:spPr>
          <a:xfrm>
            <a:off x="879284" y="1150352"/>
            <a:ext cx="10650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NORMATIVIDAD: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169 de la OIT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protege el derecho a la tierra y al territorio de los pueblos indígenas y tribales. Establece que l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gobiernos deberán asumir la responsabilidad de desarrollar, con la participación de los pueblos interesados, una acción coordinada y sistemática con miras a proteger los derechos de esos pueblos y a garantizar el respeto de su integridad.</a:t>
            </a:r>
            <a:endParaRPr lang="es-MX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CFD9C3-EEC7-BEB5-460F-51D757791F3F}"/>
              </a:ext>
            </a:extLst>
          </p:cNvPr>
          <p:cNvSpPr txBox="1"/>
          <p:nvPr/>
        </p:nvSpPr>
        <p:spPr>
          <a:xfrm>
            <a:off x="3150499" y="72434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2800" b="1" dirty="0">
              <a:solidFill>
                <a:srgbClr val="3155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2E95251-856F-8420-8B12-0F15D16FE49C}"/>
              </a:ext>
            </a:extLst>
          </p:cNvPr>
          <p:cNvSpPr txBox="1">
            <a:spLocks/>
          </p:cNvSpPr>
          <p:nvPr/>
        </p:nvSpPr>
        <p:spPr>
          <a:xfrm>
            <a:off x="368483" y="4571588"/>
            <a:ext cx="11672013" cy="12813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dirty="0"/>
              <a:t>El proceso de consulta previa se realiza en el marco de la Mesa Permanente de Concertación reglamentado por la ley 1397 de 1996. En esta tienen lugar las siguientes organizaciones: AICO, Gobierno Mayor, ONIC, OPIAC y la CIT. Adicional, se realiza consulta con Wayuu, CRIC y Yukpa.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69134" y="2348686"/>
            <a:ext cx="47265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155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previa Pueblos Indígenas para el Catastro Multipropósito</a:t>
            </a:r>
          </a:p>
          <a:p>
            <a:endParaRPr lang="es-ES" b="1" dirty="0"/>
          </a:p>
          <a:p>
            <a:r>
              <a:rPr lang="es-ES" b="1" dirty="0"/>
              <a:t>El desarrollo y expedición de decretos y/o instrumentos normativos especiales sobre catastro multipropósito para pueblos indígenas busca: 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6045398" y="271110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Reconocimiento de la existencia de territorios y territorialidades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Incorporar esta visión a la concepción occidental del catastro multipropósito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Se espera finalizar en el mes de octubre de 2023.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5457017" y="3279769"/>
            <a:ext cx="463639" cy="349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954367" y="221640"/>
            <a:ext cx="9358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/>
              <a:t>ENFOQUE INDÍGENA: </a:t>
            </a:r>
            <a:r>
              <a:rPr lang="es-ES" sz="2400" dirty="0"/>
              <a:t>PROMOVER Y GARANTIZAR LA PARTICIPACIÓN DE LAS COMUNIDADES </a:t>
            </a:r>
            <a:r>
              <a:rPr lang="es-ES" sz="2400" dirty="0" err="1"/>
              <a:t>INDIGENAS</a:t>
            </a:r>
            <a:r>
              <a:rPr lang="es-ES" sz="2400" dirty="0"/>
              <a:t> EN LOS PROCESOS MISIONALES DEL </a:t>
            </a:r>
            <a:r>
              <a:rPr lang="es-ES" sz="2400" dirty="0" err="1"/>
              <a:t>IGAC</a:t>
            </a:r>
            <a:r>
              <a:rPr lang="es-ES" sz="2400" dirty="0"/>
              <a:t>. </a:t>
            </a:r>
          </a:p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06073" y="6130344"/>
            <a:ext cx="73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SALVAGUARDA: RESOLUCIÓN TRANSITORIA 338 DE 2023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438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4042EBB-A786-E554-5342-ACE38855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8"/>
            <a:ext cx="12192000" cy="6951651"/>
          </a:xfrm>
          <a:prstGeom prst="rect">
            <a:avLst/>
          </a:prstGeom>
          <a:gradFill flip="none" rotWithShape="1">
            <a:gsLst>
              <a:gs pos="0">
                <a:srgbClr val="FFCC01">
                  <a:tint val="66000"/>
                  <a:satMod val="160000"/>
                </a:srgbClr>
              </a:gs>
              <a:gs pos="50000">
                <a:srgbClr val="FFCC01">
                  <a:tint val="44500"/>
                  <a:satMod val="160000"/>
                </a:srgbClr>
              </a:gs>
              <a:gs pos="100000">
                <a:srgbClr val="FFCC01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4" y="258126"/>
            <a:ext cx="2122695" cy="7385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816" y="163991"/>
            <a:ext cx="2381750" cy="10718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BC3A6F0-E199-7670-7DD5-932D11905E7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79ABAD-A5ED-99F7-DBD1-4433D66FB894}"/>
              </a:ext>
            </a:extLst>
          </p:cNvPr>
          <p:cNvSpPr txBox="1"/>
          <p:nvPr/>
        </p:nvSpPr>
        <p:spPr>
          <a:xfrm>
            <a:off x="202214" y="1046434"/>
            <a:ext cx="767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¿Porqué es necesario un enfoque para las comunidades campesinas?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17C0E7-89F5-D29D-32C3-3FE03C7DD761}"/>
              </a:ext>
            </a:extLst>
          </p:cNvPr>
          <p:cNvSpPr txBox="1"/>
          <p:nvPr/>
        </p:nvSpPr>
        <p:spPr>
          <a:xfrm>
            <a:off x="3668790" y="2441646"/>
            <a:ext cx="7675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algn="just"/>
            <a:r>
              <a:rPr lang="es-ES" sz="2000" dirty="0"/>
              <a:t>El campesinado es un grupo social con una identidad cultural diferenciada, que es reconocido como sujeto de derechos integrales en la constitución y objeto de políticas públicas. El campesino es un sujeto intercultural que se identifica como tal, que tiene una estrecha relación con la naturaleza y la tierra, cuyas formas de organización se basan en el trabajo familiar y comunitario sin remuneración y/o en la fuerza de trabajo (ICANH, 2018). De ahí que el enfoque campesino e intercultural busque </a:t>
            </a:r>
            <a:r>
              <a:rPr lang="es-ES" sz="2000" b="1" u="sng" dirty="0"/>
              <a:t>reconocer y valorar esa diversidad cultural diferenciada</a:t>
            </a:r>
            <a:r>
              <a:rPr lang="es-ES" sz="2000" dirty="0"/>
              <a:t>, </a:t>
            </a:r>
            <a:r>
              <a:rPr lang="es-ES" sz="2000" b="1" dirty="0"/>
              <a:t>reconociendo sus saberes y modos de vida</a:t>
            </a:r>
            <a:r>
              <a:rPr lang="es-ES" sz="2000" dirty="0"/>
              <a:t>, con el fin de preservar las prácticas culturales y los conocimientos tradicionales campesinos y fomentando su participación activa en la toma de decisiones para alcanzar la sustentabilidad (Ocampo, 2016).  </a:t>
            </a:r>
            <a:endParaRPr lang="es-ES_tradnl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Google Shape;201;p5">
            <a:extLst>
              <a:ext uri="{FF2B5EF4-FFF2-40B4-BE49-F238E27FC236}">
                <a16:creationId xmlns:a16="http://schemas.microsoft.com/office/drawing/2014/main" id="{D8127B6A-19EE-580E-6754-96F1FC35DBA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076" y="3429000"/>
            <a:ext cx="3951739" cy="352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A869479-BFFC-B7E9-2B56-0B4C8D3F4178}"/>
              </a:ext>
            </a:extLst>
          </p:cNvPr>
          <p:cNvSpPr/>
          <p:nvPr/>
        </p:nvSpPr>
        <p:spPr>
          <a:xfrm flipV="1">
            <a:off x="-46632" y="2045256"/>
            <a:ext cx="7675271" cy="607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940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4042EBB-A786-E554-5342-ACE38855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51"/>
            <a:ext cx="12192000" cy="6911500"/>
          </a:xfrm>
          <a:prstGeom prst="rect">
            <a:avLst/>
          </a:prstGeom>
          <a:gradFill flip="none" rotWithShape="1">
            <a:gsLst>
              <a:gs pos="0">
                <a:srgbClr val="FFCC01">
                  <a:tint val="66000"/>
                  <a:satMod val="160000"/>
                </a:srgbClr>
              </a:gs>
              <a:gs pos="50000">
                <a:srgbClr val="FFCC01">
                  <a:tint val="44500"/>
                  <a:satMod val="160000"/>
                </a:srgbClr>
              </a:gs>
              <a:gs pos="100000">
                <a:srgbClr val="FFCC01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24CFC8-2344-7FD6-6356-D728F528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4" y="258126"/>
            <a:ext cx="2122695" cy="7385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D54672-75D6-C4BD-2872-D3F1AD06D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816" y="163991"/>
            <a:ext cx="2381750" cy="10718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BC3A6F0-E199-7670-7DD5-932D11905E78}"/>
              </a:ext>
            </a:extLst>
          </p:cNvPr>
          <p:cNvSpPr/>
          <p:nvPr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79ABAD-A5ED-99F7-DBD1-4433D66FB894}"/>
              </a:ext>
            </a:extLst>
          </p:cNvPr>
          <p:cNvSpPr txBox="1"/>
          <p:nvPr/>
        </p:nvSpPr>
        <p:spPr>
          <a:xfrm>
            <a:off x="202214" y="1175205"/>
            <a:ext cx="767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¿Porqué es necesario un enfoque para las comunidades campesinas?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17C0E7-89F5-D29D-32C3-3FE03C7DD761}"/>
              </a:ext>
            </a:extLst>
          </p:cNvPr>
          <p:cNvSpPr txBox="1"/>
          <p:nvPr/>
        </p:nvSpPr>
        <p:spPr>
          <a:xfrm>
            <a:off x="4039850" y="2573723"/>
            <a:ext cx="7675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/>
            <a:r>
              <a:rPr lang="es-ES_trad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 normativo </a:t>
            </a:r>
          </a:p>
          <a:p>
            <a:pPr marL="490538" indent="-4381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Fallo Corte Suprema de Justicia 2018</a:t>
            </a:r>
          </a:p>
          <a:p>
            <a:pPr marL="490538" indent="-438150">
              <a:buFont typeface="+mj-lt"/>
              <a:buAutoNum type="arabicPeriod"/>
            </a:pPr>
            <a:r>
              <a:rPr lang="es-ES_trad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Modificación art. 64 de la Constitución Política de Colombia</a:t>
            </a:r>
          </a:p>
          <a:p>
            <a:pPr marL="490538" indent="-438150">
              <a:buFont typeface="+mj-lt"/>
              <a:buAutoNum type="arabicPeriod"/>
            </a:pPr>
            <a:r>
              <a:rPr lang="es-E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Declaración de las Naciones Unidas sobre los derechos de los campesinos y de otras personas que trabajan en las Zonas Rurales</a:t>
            </a:r>
            <a:endParaRPr lang="es-ES_tradnl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Google Shape;201;p5">
            <a:extLst>
              <a:ext uri="{FF2B5EF4-FFF2-40B4-BE49-F238E27FC236}">
                <a16:creationId xmlns:a16="http://schemas.microsoft.com/office/drawing/2014/main" id="{D8127B6A-19EE-580E-6754-96F1FC35DBA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076" y="3429000"/>
            <a:ext cx="3951739" cy="352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A869479-BFFC-B7E9-2B56-0B4C8D3F4178}"/>
              </a:ext>
            </a:extLst>
          </p:cNvPr>
          <p:cNvSpPr/>
          <p:nvPr/>
        </p:nvSpPr>
        <p:spPr>
          <a:xfrm flipV="1">
            <a:off x="-46632" y="2045256"/>
            <a:ext cx="7675271" cy="607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09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B935FE937CC44A81A239EBC6B069CB" ma:contentTypeVersion="21" ma:contentTypeDescription="Crear nuevo documento." ma:contentTypeScope="" ma:versionID="79b67a81efd44833697e7b053aad0a4f">
  <xsd:schema xmlns:xsd="http://www.w3.org/2001/XMLSchema" xmlns:xs="http://www.w3.org/2001/XMLSchema" xmlns:p="http://schemas.microsoft.com/office/2006/metadata/properties" xmlns:ns2="15874288-9c05-4512-af73-af19acb22242" xmlns:ns3="aa097590-d719-463d-98ca-493a258f97ac" targetNamespace="http://schemas.microsoft.com/office/2006/metadata/properties" ma:root="true" ma:fieldsID="b6147a03f476bc7309afe00095a5ad2b" ns2:_="" ns3:_="">
    <xsd:import namespace="15874288-9c05-4512-af73-af19acb22242"/>
    <xsd:import namespace="aa097590-d719-463d-98ca-493a258f97ac"/>
    <xsd:element name="properties">
      <xsd:complexType>
        <xsd:sequence>
          <xsd:element name="documentManagement">
            <xsd:complexType>
              <xsd:all>
                <xsd:element ref="ns2:Sync" minOccurs="0"/>
                <xsd:element ref="ns2:Activity" minOccurs="0"/>
                <xsd:element ref="ns2:Process" minOccurs="0"/>
                <xsd:element ref="ns2:Type_x0020_of_x0020_Content" minOccurs="0"/>
                <xsd:element ref="ns2:Document_x0020_State" minOccurs="0"/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74288-9c05-4512-af73-af19acb22242" elementFormDefault="qualified">
    <xsd:import namespace="http://schemas.microsoft.com/office/2006/documentManagement/types"/>
    <xsd:import namespace="http://schemas.microsoft.com/office/infopath/2007/PartnerControls"/>
    <xsd:element name="Sync" ma:index="8" nillable="true" ma:displayName="Sync to GINA" ma:indexed="true" ma:internalName="Sync">
      <xsd:simpleType>
        <xsd:restriction base="dms:Boolean"/>
      </xsd:simpleType>
    </xsd:element>
    <xsd:element name="Activity" ma:index="9" nillable="true" ma:displayName="Activity" ma:format="Dropdown" ma:list="eba6a976-96ce-434b-837a-ee1932ead35d" ma:internalName="Activity" ma:showField="Title">
      <xsd:simpleType>
        <xsd:restriction base="dms:Lookup"/>
      </xsd:simpleType>
    </xsd:element>
    <xsd:element name="Process" ma:index="10" nillable="true" ma:displayName="Process" ma:list="eba6a976-96ce-434b-837a-ee1932ead35d" ma:internalName="Process" ma:readOnly="true" ma:showField="ProcessCalc" ma:web="aa097590-d719-463d-98ca-493a258f97ac">
      <xsd:simpleType>
        <xsd:restriction base="dms:Lookup"/>
      </xsd:simpleType>
    </xsd:element>
    <xsd:element name="Type_x0020_of_x0020_Content" ma:index="11" nillable="true" ma:displayName="Type of Content" ma:list="5e1d811e-5315-4c02-b324-baa2cd0e9863" ma:internalName="Type_x0020_of_x0020_Content" ma:showField="Title">
      <xsd:simpleType>
        <xsd:restriction base="dms:Lookup"/>
      </xsd:simpleType>
    </xsd:element>
    <xsd:element name="Document_x0020_State" ma:index="12" nillable="true" ma:displayName="Document State" ma:list="d8a5a0fc-3ad3-4000-88a4-9cb5116d15fc" ma:internalName="Document_x0020_State" ma:showField="Title">
      <xsd:simpleType>
        <xsd:restriction base="dms:Lookup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57dcd140-a7a7-46ce-917b-3d7f1aba0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97590-d719-463d-98ca-493a258f97a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19b631-21b6-4eef-9662-1dc37837215e}" ma:internalName="TaxCatchAll" ma:showField="CatchAllData" ma:web="aa097590-d719-463d-98ca-493a258f97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EBFAA9-0033-4ACC-8B09-10901A3BC3C2}"/>
</file>

<file path=customXml/itemProps2.xml><?xml version="1.0" encoding="utf-8"?>
<ds:datastoreItem xmlns:ds="http://schemas.openxmlformats.org/officeDocument/2006/customXml" ds:itemID="{8D336835-6135-46A8-BB47-6FF14DE6520B}"/>
</file>

<file path=docProps/app.xml><?xml version="1.0" encoding="utf-8"?>
<Properties xmlns="http://schemas.openxmlformats.org/officeDocument/2006/extended-properties" xmlns:vt="http://schemas.openxmlformats.org/officeDocument/2006/docPropsVTypes">
  <TotalTime>10018</TotalTime>
  <Words>1674</Words>
  <Application>Microsoft Office PowerPoint</Application>
  <PresentationFormat>Panorámica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RODRIGUEZ</dc:creator>
  <cp:lastModifiedBy>Diana Patricia Sanchez Garcia</cp:lastModifiedBy>
  <cp:revision>37</cp:revision>
  <dcterms:created xsi:type="dcterms:W3CDTF">2023-05-24T19:07:21Z</dcterms:created>
  <dcterms:modified xsi:type="dcterms:W3CDTF">2023-08-24T19:03:46Z</dcterms:modified>
</cp:coreProperties>
</file>